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5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7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7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1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2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6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AAD8-DA3A-4E32-A559-AE8AF43EBB6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D913-5647-456C-9E32-8757BED67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12145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старшеклассникам по выбору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образовательного маршрута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2d8c1158-a-62cb3a1a-s-sites.googlegroups.com/site/virtualnyjkabinet375/rekomendacii-starseklassnikam-po-vyboru-professii-obrazovatelnogo-ucrezdenia-sostavleniu-obrazovatelnogo-marsruta/40142.jpg?attachauth=ANoY7cp4ySeL8H2i4zDhEwjov-5NZ8ir9aUB6chkeh-lVgKZlX0RTPliW4kLfWwYECnRMhMjeUZzWbV9OwWJ2fRASfRefY4I45yuZtqe4aa1eH2-pTFQwwlhsRLxRNMkbkUXal-539DuEmStj9yIJy5WjOo4CbRXw4las3y_ZgdVo9EIG_VeFTDKCVIPGTdbNPRBdpZNsc69WFdz_Ntm-EZaDvnH0vjyxvU7IL11Nzdayjm4T1ZH-oTV9fMyECyWN2Eaq9jdaxVJmUYeaNmk0QUO6AjXo37EQOIgYE_944AOgCJ5zcfuTfQC2J3ik7tM-sfYfus8UW90AhrSij5k8n_slpUzXDKbVOfViFDOExsiWR5sVPHp7ib9MVP_CIZd2NjXmQlmtx1S&amp;attredirects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6" y="430823"/>
            <a:ext cx="10032023" cy="59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9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профессии - одно из главных решений в жизни</a:t>
            </a:r>
            <a:r>
              <a:rPr lang="ru-RU" b="1" dirty="0"/>
              <a:t>.</a:t>
            </a:r>
            <a:r>
              <a:rPr lang="ru-RU" dirty="0"/>
              <a:t> </a:t>
            </a:r>
          </a:p>
        </p:txBody>
      </p:sp>
      <p:pic>
        <p:nvPicPr>
          <p:cNvPr id="2050" name="Picture 2" descr="https://2d8c1158-a-62cb3a1a-s-sites.googlegroups.com/site/virtualnyjkabinet375/rekomendacii-starseklassnikam-po-vyboru-professii-obrazovatelnogo-ucrezdenia-sostavleniu-obrazovatelnogo-marsruta/%D0%92%D1%8B%D0%B1%D0%BE%D1%80%20%D0%BF%D1%80%D0%BE%D1%84%D0%B5%D1%81%D1%81%D0%B8%D0%B8%20%D0%9A%D0%BE%D0%BB%D0%BB%D0%B0%D0%B6%20%D0%90%D0%B8%D0%A4.jpg?attachauth=ANoY7crLtXBBIVfTEPNtlAgxGSG9NXAc8BQXWoUUUNCsYso6fXCjpB1tfKDudbegZGFIjGGc8eAGSCK869_AMHdd34p6XAduwzdpzn9h_OJyrIw_vNVuWSjR8oLz4D9afEGtLOuL-g5ahbHGvVx5Suy709umBbD3CXO96S5qj5JIDNhsdiF9qzGpDHuTpQt2a_KQXVstBTJEeNygkHGthQZekvQpZXr1KCpooR4X97eL1dKfC-eLj2_n4zoBXrEyiKNXRoVVPrGlHUMTzvi0U9-Y_VBjA_RBKHtBgDKSGuxgaNgdatGLujiAAdSwsRjsWR3fUxX7QheduTVBJpsu0r6eWuOg9kP-0NjRu6QawSHQintVRVIsEvrRzHBRj25K1Aq1_pROD3GTLytptQGH0_L8Ve8v4iGtqOxYTIbBKwGsP8PLrSR53mhZbU8WtZKE9aw-Kxz7Q9yge6O9kc1ohXTZRAztvU3GdOesD_TPPs9bk_5d5lljRmHT4-VbBHMKBGuy2MhNbyaNh2wFMIe0gcIrdakvYj1keKossESg4dT-dDfCHq6UVC0%3D&amp;attredirects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1556238"/>
            <a:ext cx="10269415" cy="52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3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d8c1158-a-62cb3a1a-s-sites.googlegroups.com/site/virtualnyjkabinet375/rekomendacii-starseklassnikam-po-vyboru-professii-obrazovatelnogo-ucrezdenia-sostavleniu-obrazovatelnogo-marsruta/700.JPG?attachauth=ANoY7cpCx5qk2NYgE4XuxZyaDZDD_datw-VWrh3ra0eDAo6XpoO6JG-KgdCP1fvP0k3BhBv-QktKMzf5B8gbgjeNFi36fS7BlEGN2H8q_AOJVwCEFF4Me7qAxLV3QNj5rCnI71hafwDC7qRcXnYszGiXGhP69y7EgxCjLTbjHZ_a4RSXgISaOnurmJXZac4VqAP-AbZ6KpPmQlZFyjgGAZlA73cjmmgr4aK-CHQ53tRIrKQALtq4Ang4eGglvfvO-LAUCXyYeqHDHYh2yfJr1Ig4JLxb-eL9wG8Iiwg1ysdfZ0zevwe9edKdHC00DD8S8QkcED6Ccz1FhqbtndUpFVqSysC5JSMYuN_46u22dKTUjapK5u7QHoM%3D&amp;attredirects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08" y="422032"/>
            <a:ext cx="10225454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6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2d8c1158-a-62cb3a1a-s-sites.googlegroups.com/site/virtualnyjkabinet375/rekomendacii-starseklassnikam-po-vyboru-professii-obrazovatelnogo-ucrezdenia-sostavleniu-obrazovatelnogo-marsruta/image.jpg?attachauth=ANoY7cpYZ3rHSvuPN7z2u497RMQIkT1PPjLE3HGiGhFjZmf2Zkk3ie0FIny7KMdsnc6lYUbsfLS70s125dNKGzTvP0Ee9tZC1iQGz2YOF6WDHQYuddgXFSyCnO7v22tLFoxpogE1w-NKbPxuUtYZWDVE7tWGmXFF-JVXfrlQDuo6DHm56Fx47eqY_WGSEhikM89iMt8ABv9hM85C52XCQ3Ur34_UemEW2EURIUUvWTEbSTa0RYDOwdBALFNHDoJtuSFu84v-7yjIIfXorKEf2k9IGOge91oo7brui9qFXc1Z1yZH1Q33xnEbOBTCplpFJwzU3XVN53al2UUDM28jC58EKSNkfrbcQTUE6ELBFwanJB01yH_wuDVcYTxJIVOPWPBbIWlbrKLa&amp;attredirects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967154"/>
            <a:ext cx="7473461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4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73723" y="404446"/>
            <a:ext cx="10964008" cy="583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Профессии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связанные: c техникой - «Человек – Техника»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 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Профессии  типа «Человек – Техника» объединяют в себе те виды деятельности, в которых происходит активное взаимодействие с разнообразными приборами, машинами, механизмами. </a:t>
            </a:r>
          </a:p>
          <a:p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созданием, монтажом, сборкой и наладкой технических устройств (инженер, радиомонтажник, сварщик...);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эксплуатацией технических средств (водитель, токарь, швея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...); -с ремонтом техники (механик, электромонтер...).</a:t>
            </a:r>
          </a:p>
          <a:p>
            <a:pPr marL="0" indent="0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093770"/>
              </p:ext>
            </p:extLst>
          </p:nvPr>
        </p:nvGraphicFramePr>
        <p:xfrm>
          <a:off x="838200" y="3068515"/>
          <a:ext cx="10811608" cy="311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5804">
                  <a:extLst>
                    <a:ext uri="{9D8B030D-6E8A-4147-A177-3AD203B41FA5}">
                      <a16:colId xmlns:a16="http://schemas.microsoft.com/office/drawing/2014/main" val="2835685012"/>
                    </a:ext>
                  </a:extLst>
                </a:gridCol>
                <a:gridCol w="5405804">
                  <a:extLst>
                    <a:ext uri="{9D8B030D-6E8A-4147-A177-3AD203B41FA5}">
                      <a16:colId xmlns:a16="http://schemas.microsoft.com/office/drawing/2014/main" val="147431785"/>
                    </a:ext>
                  </a:extLst>
                </a:gridCol>
              </a:tblGrid>
              <a:tr h="361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Склонности и предпочтения: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Выраженные способности: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46709424"/>
                  </a:ext>
                </a:extLst>
              </a:tr>
              <a:tr h="275144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исследовать, наблюдать;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создавать и испытывать новые образцы;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планировать, конструировать, проектировать, разрабатывать, моделировать;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придумывать новые способы деятельности;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самостоятельно организовывать свою работу и работу других;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принимать нестандартные решения.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технический склад ума;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пространственное воображение;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склонность к практическому труду;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3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эмоциональная устойчивость.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34529759"/>
                  </a:ext>
                </a:extLst>
              </a:tr>
            </a:tbl>
          </a:graphicData>
        </a:graphic>
      </p:graphicFrame>
      <p:pic>
        <p:nvPicPr>
          <p:cNvPr id="14" name="Picture 5" descr="http://videooprof.blogspot.com/p/c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372" y="404446"/>
            <a:ext cx="1685775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392" y="465992"/>
            <a:ext cx="9973408" cy="5710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Профессии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c людьми - «Человек – Человек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Профессии типа «Человек - Человек» предполагают постоянную работу с людьми.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медицинским обслуживанием (врач, медсестра...);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обучением и с воспитанием (воспитатель, гувернер, тренер, учитель...),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 бытовым обслуживанием (продавец, проводник, официант...),-с правовой защитой (юрист, участковый инспектор...)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777316"/>
              </p:ext>
            </p:extLst>
          </p:nvPr>
        </p:nvGraphicFramePr>
        <p:xfrm>
          <a:off x="580292" y="3209193"/>
          <a:ext cx="10773508" cy="3130062"/>
        </p:xfrm>
        <a:graphic>
          <a:graphicData uri="http://schemas.openxmlformats.org/drawingml/2006/table">
            <a:tbl>
              <a:tblPr/>
              <a:tblGrid>
                <a:gridCol w="5386754">
                  <a:extLst>
                    <a:ext uri="{9D8B030D-6E8A-4147-A177-3AD203B41FA5}">
                      <a16:colId xmlns:a16="http://schemas.microsoft.com/office/drawing/2014/main" val="1930652331"/>
                    </a:ext>
                  </a:extLst>
                </a:gridCol>
                <a:gridCol w="5386754">
                  <a:extLst>
                    <a:ext uri="{9D8B030D-6E8A-4147-A177-3AD203B41FA5}">
                      <a16:colId xmlns:a16="http://schemas.microsoft.com/office/drawing/2014/main" val="1961014782"/>
                    </a:ext>
                  </a:extLst>
                </a:gridCol>
              </a:tblGrid>
              <a:tr h="5443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Склонности и предпочтения: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Выраженные способности: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2370"/>
                  </a:ext>
                </a:extLst>
              </a:tr>
              <a:tr h="25857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людей;занятие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лечением;обучение;воспитание;защита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безопасности;управление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людьми;легкость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знакомства и общения с новыми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людьми;умение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внимательно выслушивать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людей;умение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хорошо и понятно говорить и выступать публично.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развитые коммуникативные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способности;эмоциональная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устойчивость;быстрая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переключаемость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внимания;эмпатия;наблюдательность;организаторские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способности.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8202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949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9" name="Picture 9" descr="http://videooprof.blogspot.com/p/c_26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4" y="465991"/>
            <a:ext cx="1316854" cy="10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0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562" y="536331"/>
            <a:ext cx="9938238" cy="56406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связанные со знаковой системой «Человек – Знаковая система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 качестве знаковой системы профессий типа «Человек — Знаковая система»  могут выступать цифры, числовые значения, коды, символы, тексты.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текстами (корректор, переводчик, машинистка...);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цифрами, формулами и таблицами (программист, оператор ПК, бухгалтер, кассир...);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чертежами, картами;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 схемами (штурман, чертежник, картограф...);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 звуковыми сигналами (радист, телефонист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10588"/>
              </p:ext>
            </p:extLst>
          </p:nvPr>
        </p:nvGraphicFramePr>
        <p:xfrm>
          <a:off x="896814" y="3631223"/>
          <a:ext cx="10456986" cy="2461846"/>
        </p:xfrm>
        <a:graphic>
          <a:graphicData uri="http://schemas.openxmlformats.org/drawingml/2006/table">
            <a:tbl>
              <a:tblPr/>
              <a:tblGrid>
                <a:gridCol w="5228493">
                  <a:extLst>
                    <a:ext uri="{9D8B030D-6E8A-4147-A177-3AD203B41FA5}">
                      <a16:colId xmlns:a16="http://schemas.microsoft.com/office/drawing/2014/main" val="696095831"/>
                    </a:ext>
                  </a:extLst>
                </a:gridCol>
                <a:gridCol w="5228493">
                  <a:extLst>
                    <a:ext uri="{9D8B030D-6E8A-4147-A177-3AD203B41FA5}">
                      <a16:colId xmlns:a16="http://schemas.microsoft.com/office/drawing/2014/main" val="3939002501"/>
                    </a:ext>
                  </a:extLst>
                </a:gridCol>
              </a:tblGrid>
              <a:tr h="4281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91970"/>
                          </a:solidFill>
                          <a:effectLst/>
                          <a:latin typeface="comic sans ms" panose="030F0702030302020204" pitchFamily="66" charset="0"/>
                        </a:rPr>
                        <a:t>Склонности и предпочтения: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191970"/>
                          </a:solidFill>
                          <a:effectLst/>
                          <a:latin typeface="comic sans ms" panose="030F0702030302020204" pitchFamily="66" charset="0"/>
                        </a:rPr>
                        <a:t>Выраженные способности: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3892"/>
                  </a:ext>
                </a:extLst>
              </a:tr>
              <a:tr h="203369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обрабатывать тексты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таблицы;производить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расчеты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вычисления;перерабатывать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информацию;работать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 чертежами, картами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схемами;принимать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и передавать сигналы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сообщения;хорошо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считать в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уме;оперировать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знаками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символами;искать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и исправлять ошибки.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способность к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математике;развитое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абстрактное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мышление;высокая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устойчивость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внимания;склонность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к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общению;аккуратность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и усидчивость.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61323"/>
                  </a:ext>
                </a:extLst>
              </a:tr>
            </a:tbl>
          </a:graphicData>
        </a:graphic>
      </p:graphicFrame>
      <p:pic>
        <p:nvPicPr>
          <p:cNvPr id="6146" name="Picture 2" descr="http://videooprof.blogspot.com/p/c-c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5" y="205520"/>
            <a:ext cx="1318846" cy="7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3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23" y="1125415"/>
            <a:ext cx="10694377" cy="505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    Профессии</a:t>
            </a:r>
            <a:r>
              <a:rPr lang="ru-RU" sz="2400" b="1" dirty="0"/>
              <a:t>, связанные c природой -«Человек – Природа</a:t>
            </a:r>
            <a:r>
              <a:rPr lang="ru-RU" sz="2400" b="1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профессий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«Человек – Природа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природными объектами и явлениями. </a:t>
            </a:r>
          </a:p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изучением живой и неживой природы (микробиолог, агрохимик, геолог...);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уходом за растениями и животными (лесовод, овощевод, фермер, зоотехник…);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профилактикой и лечением заболеваний растений и животных (ветеринар...).</a:t>
            </a: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18982"/>
              </p:ext>
            </p:extLst>
          </p:nvPr>
        </p:nvGraphicFramePr>
        <p:xfrm>
          <a:off x="838200" y="3877408"/>
          <a:ext cx="10515600" cy="23774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45837107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55688099"/>
                    </a:ext>
                  </a:extLst>
                </a:gridCol>
              </a:tblGrid>
              <a:tr h="3346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91970"/>
                          </a:solidFill>
                          <a:effectLst/>
                          <a:latin typeface="comic sans ms" panose="030F0702030302020204" pitchFamily="66" charset="0"/>
                        </a:rPr>
                        <a:t>Склонности и предпочтения: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191970"/>
                          </a:solidFill>
                          <a:effectLst/>
                          <a:latin typeface="comic sans ms" panose="030F0702030302020204" pitchFamily="66" charset="0"/>
                        </a:rPr>
                        <a:t>Выраженные способности: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71312"/>
                  </a:ext>
                </a:extLst>
              </a:tr>
              <a:tr h="184056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ухаживать и наблюдать за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животными;разводить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растения или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животных;заготавливать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продукты (грибы, ягоды, рыбу...);бороться с болезнями,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вредителями;выращивать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овощи и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фрукты;ориентироваться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в природных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явлениях;наблюдать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, изучать различные природные явлениями.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наблюдательность;склонность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к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систематизации;устойчивость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внимания;потребность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в двигательной активности.</a:t>
                      </a:r>
                      <a:endParaRPr lang="ru-RU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50055"/>
                  </a:ext>
                </a:extLst>
              </a:tr>
            </a:tbl>
          </a:graphicData>
        </a:graphic>
      </p:graphicFrame>
      <p:pic>
        <p:nvPicPr>
          <p:cNvPr id="7170" name="Picture 2" descr="http://videooprof.blogspot.com/p/blog-page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5" y="131885"/>
            <a:ext cx="995422" cy="9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3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1151791"/>
            <a:ext cx="10325100" cy="50251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связанные с художественным образом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Художественный образ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труд представителей профессий типа  «Человек — художественный образ», а также область их деятельности называют искусством.  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образ — результат мыслительной, познавательно-духовной и практической деятельности человека.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созданием, проектированием, моделированием художественных произведений (художник, парикмахер, кондитер композитор...);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 воспроизведением, изготовлением различных произведений искусства (ювелир, закройщик, реставратор, флорист, актер...).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23687"/>
              </p:ext>
            </p:extLst>
          </p:nvPr>
        </p:nvGraphicFramePr>
        <p:xfrm>
          <a:off x="838200" y="4000500"/>
          <a:ext cx="10515600" cy="23774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78643401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3789745"/>
                    </a:ext>
                  </a:extLst>
                </a:gridCol>
              </a:tblGrid>
              <a:tr h="32382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Склонности и предпочтения: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Выраженные способности:</a:t>
                      </a:r>
                      <a:endParaRPr lang="ru-RU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79921"/>
                  </a:ext>
                </a:extLst>
              </a:tr>
              <a:tr h="178105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заниматься художественным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оформлением;заниматься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художественным творчеством</a:t>
                      </a:r>
                      <a:b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(живопись, скульптура, фотография, кино...);сочинять (стихи, прозу и др.);выступать на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сцене;изготавливать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своими руками красивые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вещи;петь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, играть на музыкальных инструментах.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яркое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воображение;образное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мышление;склонность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к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творчеству;гибкость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чувств;специальные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способности;развитость</a:t>
                      </a: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функциональных способностей</a:t>
                      </a:r>
                      <a:b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(слух, зрение, речь, вкус и т.п.)                    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10110"/>
                  </a:ext>
                </a:extLst>
              </a:tr>
            </a:tbl>
          </a:graphicData>
        </a:graphic>
      </p:graphicFrame>
      <p:pic>
        <p:nvPicPr>
          <p:cNvPr id="8194" name="Picture 2" descr="http://videooprof.blogspot.com/p/blog-page_26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8436"/>
            <a:ext cx="1371600" cy="104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28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295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Symbol</vt:lpstr>
      <vt:lpstr>Times New Roman</vt:lpstr>
      <vt:lpstr>Times New Roman</vt:lpstr>
      <vt:lpstr>Тема Office</vt:lpstr>
      <vt:lpstr>Рекомендации старшеклассникам по выбору профессии и  составлению образовательного маршрута </vt:lpstr>
      <vt:lpstr>Выбор профессии - одно из главных решений в жизни.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</dc:creator>
  <cp:lastModifiedBy>Р</cp:lastModifiedBy>
  <cp:revision>10</cp:revision>
  <dcterms:created xsi:type="dcterms:W3CDTF">2022-01-26T04:37:31Z</dcterms:created>
  <dcterms:modified xsi:type="dcterms:W3CDTF">2022-01-26T07:15:47Z</dcterms:modified>
</cp:coreProperties>
</file>